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6" r:id="rId6"/>
    <p:sldId id="268" r:id="rId7"/>
    <p:sldId id="265" r:id="rId8"/>
    <p:sldId id="262" r:id="rId9"/>
    <p:sldId id="260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3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6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3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7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A655-5D9F-477C-A772-1F183BA2D4EF}" type="datetimeFigureOut">
              <a:rPr lang="en-US" smtClean="0"/>
              <a:t>29-Oct-2024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1BF5-6093-4F4B-8A05-826E9C6D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350" y="-78115"/>
            <a:ext cx="6503924" cy="3087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3944" y="1747986"/>
            <a:ext cx="63108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>
                <a:solidFill>
                  <a:srgbClr val="002060"/>
                </a:solidFill>
              </a:rPr>
              <a:t>مدرسة راهبات القلبين الأقدسين الثانوية</a:t>
            </a:r>
            <a:endParaRPr lang="en-US" sz="2800" b="1" dirty="0">
              <a:solidFill>
                <a:srgbClr val="002060"/>
              </a:solidFill>
            </a:endParaRPr>
          </a:p>
          <a:p>
            <a:pPr algn="r" rtl="1"/>
            <a:r>
              <a:rPr lang="ar-LB" sz="2800" b="1" dirty="0">
                <a:solidFill>
                  <a:srgbClr val="002060"/>
                </a:solidFill>
              </a:rPr>
              <a:t>بكفيا					</a:t>
            </a:r>
            <a:r>
              <a:rPr lang="ar-LB" sz="2000" b="1" dirty="0">
                <a:solidFill>
                  <a:srgbClr val="002060"/>
                </a:solidFill>
              </a:rPr>
              <a:t>			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16" y="425781"/>
            <a:ext cx="3864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السنة الدراسية </a:t>
            </a:r>
            <a:r>
              <a:rPr lang="ar-LB" sz="2400" b="1" dirty="0" smtClean="0">
                <a:solidFill>
                  <a:srgbClr val="002060"/>
                </a:solidFill>
              </a:rPr>
              <a:t>٢٠٢٤ـ٢٠٢٥ 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المادة:</a:t>
            </a:r>
            <a:r>
              <a:rPr lang="ar-EG" sz="2400" b="1" dirty="0">
                <a:solidFill>
                  <a:srgbClr val="002060"/>
                </a:solidFill>
              </a:rPr>
              <a:t>تربية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الصّف:</a:t>
            </a:r>
            <a:r>
              <a:rPr lang="ar-EG" sz="2400" b="1" dirty="0">
                <a:solidFill>
                  <a:srgbClr val="002060"/>
                </a:solidFill>
              </a:rPr>
              <a:t>الأساسي الثالث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 smtClean="0">
                <a:solidFill>
                  <a:srgbClr val="002060"/>
                </a:solidFill>
              </a:rPr>
              <a:t>التاريخ:</a:t>
            </a:r>
            <a:r>
              <a:rPr lang="ar-EG" sz="2400" b="1" dirty="0" smtClean="0">
                <a:solidFill>
                  <a:srgbClr val="002060"/>
                </a:solidFill>
              </a:rPr>
              <a:t>تشرين الأول</a:t>
            </a:r>
            <a:r>
              <a:rPr lang="ar-LB" sz="2400" b="1" dirty="0">
                <a:solidFill>
                  <a:srgbClr val="002060"/>
                </a:solidFill>
              </a:rPr>
              <a:t>					</a:t>
            </a:r>
            <a:r>
              <a:rPr lang="ar-LB" b="1" dirty="0">
                <a:solidFill>
                  <a:srgbClr val="002060"/>
                </a:solidFill>
              </a:rPr>
              <a:t>			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8117" y="4119214"/>
            <a:ext cx="757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المِحْوَرُ</a:t>
            </a:r>
            <a:r>
              <a:rPr lang="ar-EG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الأول</a:t>
            </a:r>
            <a:r>
              <a:rPr lang="ar-LB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حُقوقُ الطّفلِ وَواجِباتِه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hildren Smiling in a Huddle - Global Ecovillage Net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6" y="3291839"/>
            <a:ext cx="4534800" cy="27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9"/>
    </mc:Choice>
    <mc:Fallback xmlns="">
      <p:transition spd="slow" advTm="16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3920" y="418012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65514" y="5444452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b="1" dirty="0" smtClean="0">
                <a:solidFill>
                  <a:srgbClr val="FF0000"/>
                </a:solidFill>
              </a:rPr>
              <a:t>يَرعى </a:t>
            </a:r>
            <a:r>
              <a:rPr lang="ar-LB" sz="4400" dirty="0" smtClean="0"/>
              <a:t>الْكِبارُ الصّغارَ، </a:t>
            </a:r>
            <a:r>
              <a:rPr lang="ar-LB" sz="4400" dirty="0" smtClean="0">
                <a:solidFill>
                  <a:srgbClr val="FF0000"/>
                </a:solidFill>
              </a:rPr>
              <a:t>وَ</a:t>
            </a:r>
            <a:r>
              <a:rPr lang="ar-LB" sz="4400" b="1" dirty="0" smtClean="0">
                <a:solidFill>
                  <a:srgbClr val="FF0000"/>
                </a:solidFill>
              </a:rPr>
              <a:t>يَحْمونَهُم</a:t>
            </a:r>
            <a:r>
              <a:rPr lang="ar-LB" sz="4400" dirty="0" smtClean="0"/>
              <a:t> مِنَ الأَذى.</a:t>
            </a:r>
            <a:endParaRPr lang="en-US" sz="4400" dirty="0"/>
          </a:p>
        </p:txBody>
      </p:sp>
      <p:sp>
        <p:nvSpPr>
          <p:cNvPr id="5" name="4-Point Star 4"/>
          <p:cNvSpPr/>
          <p:nvPr/>
        </p:nvSpPr>
        <p:spPr>
          <a:xfrm>
            <a:off x="10306594" y="5594040"/>
            <a:ext cx="470263" cy="47026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ming and Blaming Mothers Under the Law - Gender Polic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4" y="1471239"/>
            <a:ext cx="10653043" cy="3329106"/>
          </a:xfrm>
          <a:prstGeom prst="rect">
            <a:avLst/>
          </a:prstGeom>
        </p:spPr>
      </p:pic>
      <p:pic>
        <p:nvPicPr>
          <p:cNvPr id="9" name="Picture 8" descr="Child Protection Services,cps Free Stock Photo - Public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8" b="96182" l="4788" r="980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4872445"/>
            <a:ext cx="1985555" cy="19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6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3920" y="418012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5577" y="5444452"/>
            <a:ext cx="9542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أُبادَلُ رِعايَةَ أَهْلي وَمُعَلّميَّ </a:t>
            </a:r>
            <a:r>
              <a:rPr lang="ar-LB" sz="4400" b="1" dirty="0" smtClean="0">
                <a:solidFill>
                  <a:srgbClr val="FF0000"/>
                </a:solidFill>
              </a:rPr>
              <a:t>بِالتَّعاوُن</a:t>
            </a:r>
            <a:r>
              <a:rPr lang="ar-LB" sz="4400" dirty="0" smtClean="0"/>
              <a:t> </a:t>
            </a:r>
            <a:r>
              <a:rPr lang="ar-LB" sz="4400" dirty="0" smtClean="0">
                <a:solidFill>
                  <a:srgbClr val="FF0000"/>
                </a:solidFill>
              </a:rPr>
              <a:t>و</a:t>
            </a:r>
            <a:r>
              <a:rPr lang="ar-LB" sz="4400" b="1" dirty="0" smtClean="0">
                <a:solidFill>
                  <a:srgbClr val="FF0000"/>
                </a:solidFill>
              </a:rPr>
              <a:t>الاحْتِرام</a:t>
            </a:r>
            <a:r>
              <a:rPr lang="ar-LB" sz="4400" dirty="0" smtClean="0"/>
              <a:t>.</a:t>
            </a:r>
            <a:endParaRPr lang="en-US" sz="4400" dirty="0"/>
          </a:p>
        </p:txBody>
      </p:sp>
      <p:sp>
        <p:nvSpPr>
          <p:cNvPr id="4" name="4-Point Star 3"/>
          <p:cNvSpPr/>
          <p:nvPr/>
        </p:nvSpPr>
        <p:spPr>
          <a:xfrm>
            <a:off x="10306594" y="5594040"/>
            <a:ext cx="470263" cy="47026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cola e Democracia - Pedagogia - Grupo Escol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26" y="3140738"/>
            <a:ext cx="2942817" cy="1952646"/>
          </a:xfrm>
          <a:prstGeom prst="rect">
            <a:avLst/>
          </a:prstGeom>
        </p:spPr>
      </p:pic>
      <p:pic>
        <p:nvPicPr>
          <p:cNvPr id="7" name="Picture 6" descr="Calm Asian little children hugging mother while woma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22" y="1681026"/>
            <a:ext cx="3005102" cy="2003401"/>
          </a:xfrm>
          <a:prstGeom prst="rect">
            <a:avLst/>
          </a:prstGeom>
        </p:spPr>
      </p:pic>
      <p:pic>
        <p:nvPicPr>
          <p:cNvPr id="8" name="Picture 7" descr="Dad Hugging Kids | A father hugging two children with 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37" y="3101367"/>
            <a:ext cx="2468879" cy="19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BEWORK: How to Make Safely Independent Childr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52697" y="352696"/>
            <a:ext cx="1228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dirty="0" smtClean="0">
                <a:solidFill>
                  <a:srgbClr val="FF0000"/>
                </a:solidFill>
              </a:rPr>
              <a:t>الدّرسُ الثّاني:      </a:t>
            </a:r>
            <a:r>
              <a:rPr lang="ar-LB" sz="4800" b="1" dirty="0" smtClean="0"/>
              <a:t>مِنْ حَقّي الرّعايَة وَالْحِمايّة         </a:t>
            </a:r>
            <a:r>
              <a:rPr lang="ar-LB" sz="3200" dirty="0" smtClean="0"/>
              <a:t>ص. ١٢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456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768BE1-6F05-4BA9-82E1-F020BC61F804}"/>
              </a:ext>
            </a:extLst>
          </p:cNvPr>
          <p:cNvSpPr txBox="1"/>
          <p:nvPr/>
        </p:nvSpPr>
        <p:spPr>
          <a:xfrm>
            <a:off x="1588842" y="3099303"/>
            <a:ext cx="6187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4400" dirty="0" smtClean="0"/>
              <a:t>أُدْرِكُ حاجَتي إلى </a:t>
            </a:r>
            <a:r>
              <a:rPr lang="ar-LB" sz="4400" b="1" dirty="0" smtClean="0">
                <a:solidFill>
                  <a:srgbClr val="FF0000"/>
                </a:solidFill>
              </a:rPr>
              <a:t>الشُّعورِ بِالأَمان</a:t>
            </a:r>
            <a:r>
              <a:rPr lang="ar-EG" sz="4400" dirty="0" smtClean="0"/>
              <a:t>.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1254034" y="1586036"/>
            <a:ext cx="8459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أُدْرِكُ حاجَتي إلى </a:t>
            </a:r>
            <a:r>
              <a:rPr lang="ar-LB" sz="4400" b="1" dirty="0" smtClean="0">
                <a:solidFill>
                  <a:srgbClr val="FF0000"/>
                </a:solidFill>
              </a:rPr>
              <a:t>رعايَةِ الْكِبارِ وَمَحَبَّتِهِم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E3037-79F8-4A78-A930-6A28E9768E1B}"/>
              </a:ext>
            </a:extLst>
          </p:cNvPr>
          <p:cNvSpPr txBox="1"/>
          <p:nvPr/>
        </p:nvSpPr>
        <p:spPr>
          <a:xfrm>
            <a:off x="2220686" y="4803710"/>
            <a:ext cx="7258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400" dirty="0" smtClean="0"/>
              <a:t>أ</a:t>
            </a:r>
            <a:r>
              <a:rPr lang="ar-LB" sz="4400" dirty="0" smtClean="0"/>
              <a:t>َعْرِفُ أَنَّ أَهلي </a:t>
            </a:r>
            <a:r>
              <a:rPr lang="ar-LB" sz="4400" b="1" dirty="0" smtClean="0">
                <a:solidFill>
                  <a:srgbClr val="FF0000"/>
                </a:solidFill>
              </a:rPr>
              <a:t>يَحْمونَني مِنَ الأَخْطار</a:t>
            </a:r>
            <a:r>
              <a:rPr lang="ar-EG" sz="4400" b="1" dirty="0" smtClean="0">
                <a:solidFill>
                  <a:srgbClr val="FF0000"/>
                </a:solidFill>
              </a:rPr>
              <a:t> </a:t>
            </a:r>
            <a:r>
              <a:rPr lang="ar-EG" sz="4400" dirty="0"/>
              <a:t>.</a:t>
            </a:r>
            <a:br>
              <a:rPr lang="ar-EG" sz="4400" dirty="0"/>
            </a:b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4178" y="121375"/>
            <a:ext cx="2292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6000" b="1" dirty="0" smtClean="0">
                <a:solidFill>
                  <a:schemeClr val="accent6"/>
                </a:solidFill>
              </a:rPr>
              <a:t>الأهداف 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pic>
        <p:nvPicPr>
          <p:cNvPr id="2" name="Picture 1" descr="Target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59" y="902772"/>
            <a:ext cx="1605592" cy="1605592"/>
          </a:xfrm>
          <a:prstGeom prst="rect">
            <a:avLst/>
          </a:prstGeom>
        </p:spPr>
      </p:pic>
      <p:pic>
        <p:nvPicPr>
          <p:cNvPr id="15" name="Picture 14" descr="Target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6" y="2545732"/>
            <a:ext cx="1605592" cy="1605592"/>
          </a:xfrm>
          <a:prstGeom prst="rect">
            <a:avLst/>
          </a:prstGeom>
        </p:spPr>
      </p:pic>
      <p:pic>
        <p:nvPicPr>
          <p:cNvPr id="16" name="Picture 15" descr="Target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33" y="4151324"/>
            <a:ext cx="1605592" cy="1605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6466821"/>
      </p:ext>
    </p:extLst>
  </p:cSld>
  <p:clrMapOvr>
    <a:masterClrMapping/>
  </p:clrMapOvr>
  <p:transition spd="slow" advTm="426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Nursing Site Blog: The Nurse Practitioner Will See You N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56" y="1122680"/>
            <a:ext cx="7211786" cy="4807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E3037-79F8-4A78-A930-6A28E9768E1B}"/>
              </a:ext>
            </a:extLst>
          </p:cNvPr>
          <p:cNvSpPr txBox="1"/>
          <p:nvPr/>
        </p:nvSpPr>
        <p:spPr>
          <a:xfrm>
            <a:off x="1188594" y="97226"/>
            <a:ext cx="7019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 </a:t>
            </a:r>
            <a:r>
              <a:rPr lang="ar-LB" sz="4400" b="1" dirty="0" smtClean="0">
                <a:solidFill>
                  <a:srgbClr val="FF0000"/>
                </a:solidFill>
              </a:rPr>
              <a:t>الرّعايَة: </a:t>
            </a:r>
            <a:r>
              <a:rPr lang="ar-LB" sz="4400" dirty="0" smtClean="0"/>
              <a:t>الْعِنايَةُ وَالتَّوجيهُ الصَّحيح </a:t>
            </a:r>
            <a:r>
              <a:rPr lang="ar-EG" sz="4400" dirty="0" smtClean="0"/>
              <a:t>.</a:t>
            </a:r>
            <a:r>
              <a:rPr lang="ar-EG" sz="4400" dirty="0"/>
              <a:t/>
            </a:r>
            <a:br>
              <a:rPr lang="ar-EG" sz="4400" dirty="0"/>
            </a:b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2756263" y="6080779"/>
            <a:ext cx="3135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b="1" dirty="0" smtClean="0">
                <a:solidFill>
                  <a:srgbClr val="FF0000"/>
                </a:solidFill>
              </a:rPr>
              <a:t>العِنايَة</a:t>
            </a:r>
            <a:r>
              <a:rPr lang="ar-LB" sz="4400" dirty="0" smtClean="0"/>
              <a:t> الطُّبيَّة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091748" y="97226"/>
            <a:ext cx="2913017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>
                <a:solidFill>
                  <a:schemeClr val="accent6"/>
                </a:solidFill>
              </a:rPr>
              <a:t>مُفْرَدات وَتَعابير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24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 can't keep holding schools responsible for th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0" y="451169"/>
            <a:ext cx="7889966" cy="5267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812" y="5897900"/>
            <a:ext cx="4611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b="1" dirty="0" smtClean="0">
                <a:solidFill>
                  <a:srgbClr val="FF0000"/>
                </a:solidFill>
              </a:rPr>
              <a:t>مُتابَعَةُ</a:t>
            </a:r>
            <a:r>
              <a:rPr lang="ar-LB" sz="4400" dirty="0" smtClean="0"/>
              <a:t> دُروسي الْيوميَّة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091748" y="97226"/>
            <a:ext cx="2913017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>
                <a:solidFill>
                  <a:schemeClr val="accent6"/>
                </a:solidFill>
              </a:rPr>
              <a:t>مُفْرَدات وَتَعابير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34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1748" y="97226"/>
            <a:ext cx="2913017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>
                <a:solidFill>
                  <a:schemeClr val="accent6"/>
                </a:solidFill>
              </a:rPr>
              <a:t>مُفْرَدات وَتَعابير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2366" y="633568"/>
            <a:ext cx="4611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b="1" dirty="0" smtClean="0">
                <a:solidFill>
                  <a:srgbClr val="FF0000"/>
                </a:solidFill>
              </a:rPr>
              <a:t>الحِماية:</a:t>
            </a:r>
            <a:r>
              <a:rPr lang="ar-LB" sz="4400" dirty="0" smtClean="0"/>
              <a:t> إبْعادُ الأَذى</a:t>
            </a:r>
            <a:endParaRPr lang="en-US" sz="4400" dirty="0"/>
          </a:p>
        </p:txBody>
      </p:sp>
      <p:pic>
        <p:nvPicPr>
          <p:cNvPr id="4" name="Picture 3" descr="Swimming - niagarafamilies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59" y="1403009"/>
            <a:ext cx="7673884" cy="5115923"/>
          </a:xfrm>
          <a:prstGeom prst="rect">
            <a:avLst/>
          </a:prstGeom>
        </p:spPr>
      </p:pic>
      <p:pic>
        <p:nvPicPr>
          <p:cNvPr id="5" name="Picture 4" descr="Red Arrow Vector Clipart image - Free stock photo - Public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143">
            <a:off x="1796765" y="3459051"/>
            <a:ext cx="2766062" cy="15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28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er &amp; Child At Park Free Stock Photo - Public Doma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9" y="1602226"/>
            <a:ext cx="7810091" cy="5062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2299063" y="382699"/>
            <a:ext cx="8085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أُدْرِكُ حاجَتي إلى </a:t>
            </a:r>
            <a:r>
              <a:rPr lang="ar-LB" sz="4400" b="1" dirty="0" smtClean="0">
                <a:solidFill>
                  <a:srgbClr val="FF0000"/>
                </a:solidFill>
              </a:rPr>
              <a:t>رعايَةِ الْكِبارِ وَمَحَبَّتِهِم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pic>
        <p:nvPicPr>
          <p:cNvPr id="5" name="Picture 4" descr="New Facebook Emoticons | VIRTUAL BANK,TOOL HACKING,PAYPAL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62" b="89879" l="885" r="74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439">
            <a:off x="96738" y="-805053"/>
            <a:ext cx="2870200" cy="30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7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 boy wearing seatbelt in the car | Royalty free stoc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1502229"/>
            <a:ext cx="8843554" cy="5016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768BE1-6F05-4BA9-82E1-F020BC61F804}"/>
              </a:ext>
            </a:extLst>
          </p:cNvPr>
          <p:cNvSpPr txBox="1"/>
          <p:nvPr/>
        </p:nvSpPr>
        <p:spPr>
          <a:xfrm>
            <a:off x="3435889" y="534050"/>
            <a:ext cx="6159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4400" dirty="0" smtClean="0"/>
              <a:t>أُدْرِكُ حاجَتي إلى </a:t>
            </a:r>
            <a:r>
              <a:rPr lang="ar-LB" sz="4400" b="1" dirty="0" smtClean="0">
                <a:solidFill>
                  <a:srgbClr val="FF0000"/>
                </a:solidFill>
              </a:rPr>
              <a:t>الشُّعورِ بِالأَمان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pic>
        <p:nvPicPr>
          <p:cNvPr id="4" name="Picture 3" descr="Download Emoticon Icons Smiley Computer Emojis Emoji HQ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106679"/>
            <a:ext cx="1656806" cy="16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4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3E3037-79F8-4A78-A930-6A28E9768E1B}"/>
              </a:ext>
            </a:extLst>
          </p:cNvPr>
          <p:cNvSpPr txBox="1"/>
          <p:nvPr/>
        </p:nvSpPr>
        <p:spPr>
          <a:xfrm>
            <a:off x="1881051" y="301828"/>
            <a:ext cx="67617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400" dirty="0" smtClean="0"/>
              <a:t>أ</a:t>
            </a:r>
            <a:r>
              <a:rPr lang="ar-LB" sz="4400" dirty="0" smtClean="0"/>
              <a:t>َعْرِفُ أَنَّ أَهلي </a:t>
            </a:r>
            <a:r>
              <a:rPr lang="ar-LB" sz="4400" b="1" dirty="0" smtClean="0">
                <a:solidFill>
                  <a:srgbClr val="FF0000"/>
                </a:solidFill>
              </a:rPr>
              <a:t>يَحْمونَني مِنَ الأَخْطار</a:t>
            </a:r>
            <a:r>
              <a:rPr lang="ar-EG" sz="4400" b="1" dirty="0" smtClean="0">
                <a:solidFill>
                  <a:srgbClr val="FF0000"/>
                </a:solidFill>
              </a:rPr>
              <a:t> </a:t>
            </a:r>
            <a:r>
              <a:rPr lang="ar-EG" sz="3600" dirty="0"/>
              <a:t>.</a:t>
            </a:r>
            <a:br>
              <a:rPr lang="ar-EG" sz="3600" dirty="0"/>
            </a:br>
            <a:endParaRPr lang="en-US" sz="3600" dirty="0"/>
          </a:p>
        </p:txBody>
      </p:sp>
      <p:pic>
        <p:nvPicPr>
          <p:cNvPr id="5" name="Picture 4" descr="Smilie Smiley Love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839">
            <a:off x="8833771" y="151305"/>
            <a:ext cx="2818542" cy="2746076"/>
          </a:xfrm>
          <a:prstGeom prst="rect">
            <a:avLst/>
          </a:prstGeom>
        </p:spPr>
      </p:pic>
      <p:pic>
        <p:nvPicPr>
          <p:cNvPr id="6" name="Picture 5" descr="Clipart - protecting hand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18" y="1759091"/>
            <a:ext cx="6464163" cy="3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6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9.8|3.2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136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2021-09-19T13:23:15Z</dcterms:created>
  <dcterms:modified xsi:type="dcterms:W3CDTF">2024-10-29T15:08:42Z</dcterms:modified>
</cp:coreProperties>
</file>